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8"/>
    <p:restoredTop sz="94610"/>
  </p:normalViewPr>
  <p:slideViewPr>
    <p:cSldViewPr snapToGrid="0" snapToObjects="1">
      <p:cViewPr varScale="1">
        <p:scale>
          <a:sx n="121" d="100"/>
          <a:sy n="121" d="100"/>
        </p:scale>
        <p:origin x="176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8531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8792" y="0"/>
            <a:ext cx="9169464" cy="515105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331469" y="-2"/>
            <a:ext cx="8829202" cy="515105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400" y="0"/>
            <a:ext cx="2717530" cy="515105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1906" y="-2"/>
            <a:ext cx="9175185" cy="515105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3363251" y="-646368"/>
            <a:ext cx="5146448" cy="6448394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890229" y="816787"/>
            <a:ext cx="3725650" cy="3741293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3121925" y="614238"/>
            <a:ext cx="5036024" cy="23840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Pediatric UTI Management</a:t>
            </a:r>
            <a:endParaRPr lang="en-US" sz="36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3367582"/>
            <a:ext cx="9163282" cy="17834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14047" y="3720720"/>
            <a:ext cx="5291920" cy="8085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Evidence-Based Diagnosis, Treatment &amp; Prevention</a:t>
            </a:r>
          </a:p>
        </p:txBody>
      </p:sp>
      <p:sp>
        <p:nvSpPr>
          <p:cNvPr id="4" name="Text 2"/>
          <p:cNvSpPr/>
          <p:nvPr/>
        </p:nvSpPr>
        <p:spPr>
          <a:xfrm>
            <a:off x="2606129" y="3209925"/>
            <a:ext cx="3931741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Based on IDSA 2025, AAP, ESPID 2025 Guidelines • March 2026</a:t>
            </a:r>
            <a:endParaRPr lang="en-US" sz="105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Gets Empiric Antibiotics?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1734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empiric treatment for: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565821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Child &lt;3 months with positive UA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Child 3-12 months who is febrile with positive UA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Any child with positive UA who is ill/toxic-appearing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7924800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First-Line Antibiotics (Outpatient, Age 2-12 months)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584871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Cephalexin: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25 mg/kg/dose PO TID (max 500 mg)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Alternative (PCN allergy):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TMP-SMX 5 mg/kg/dose BID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Duration: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7 days (febrile UTI), 3-5 days (cystitis &gt;12 years)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Modify based on culture susceptibilities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to Use IV Antibiotics (ESPID 2025)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1734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Sepsis (hypotension, tachycardia when afebrile)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VUR grade 4-5 or urinary obstruction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Nephronia or renal abscess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Neonates and infants &lt;2 months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 Antibiotic Regimens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1734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Ceftriaxone: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50 mg/kg/dose IV daily (max 1g) - most common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Neonates: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Ampicillin + Gentamicin (cover GBS, Enterococcus)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Hospital-acquired: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Ceftazidime (Pseudomonas coverage)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IV→PO when afebrile/well (≤3-7 days)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Complicated UTI Treatment Duration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1734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VUR 4-5/Obstruction: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10-14 days total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Nephronia/Abscess: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14-21 days total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Neonates: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10-14 days total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Post-transplant: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14 days total</a:t>
            </a:r>
            <a:endParaRPr lang="en-US" sz="13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Admission Criteria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20001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Ill-appearing/toxic appearance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Severe dehydration or inability to tolerate PO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Neonates &lt;28 days with fever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Infants 29-60 days with fever + positive UA (most cases)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Multidrug resistant organism without oral options</a:t>
            </a:r>
            <a:endParaRPr lang="en-US" sz="13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Refractory UTI (Fever &gt;48-72h)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1734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Re-evaluate: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Does patient meet UTI criteria? Consider other diagnoses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Imaging: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Obtain renal ultrasound (assess for abscess, obstruction)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Consider: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Resistant organisms, suppurative complications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Consult: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Infectious Disease, Urology</a:t>
            </a:r>
            <a:endParaRPr lang="en-US" sz="13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Prevention: Non-Antibiotic Strategies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1734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Cranberry Products: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59% reduction in symptomatic UTI (evidence grade B)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Hydration: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Adequate fluid intake throughout day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Bowel/Bladder Dysfunction: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Screen and treat (major cause of recurrence)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Hygiene: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Proper wiping, cotton underwear, frequent toilet breaks</a:t>
            </a:r>
            <a:endParaRPr lang="en-US" sz="13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Antibiotic Prophylaxis (Select Cases Only)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1734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Indications (ESPID 2025):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565821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&gt;3 UTIs in 12 months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High-grade VUR (3-4) with recurrence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Obstructive uropathy (until surgical correction)</a:t>
            </a:r>
            <a:endParaRPr lang="en-US" sz="13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Prophylaxis Medications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1734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Nitrofurantoin: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Best option (reduces UTI vs all interventions)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TMP-SMX: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Alternative choice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Neonates &lt;2 months: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Amoxicillin (for high-grade VUR)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Duration: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3-6 months, then reevaluate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ext 0"/>
          <p:cNvSpPr/>
          <p:nvPr/>
        </p:nvSpPr>
        <p:spPr>
          <a:xfrm>
            <a:off x="628650" y="502443"/>
            <a:ext cx="3381709" cy="9941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indent="0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Learning Objectives</a:t>
            </a:r>
            <a:endParaRPr lang="en-US" sz="31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94657" y="1519755"/>
            <a:ext cx="391570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1"/>
          <p:cNvSpPr/>
          <p:nvPr/>
        </p:nvSpPr>
        <p:spPr>
          <a:xfrm>
            <a:off x="1044500" y="1799217"/>
            <a:ext cx="7054999" cy="2644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500">
                <a:solidFill>
                  <a:schemeClr val="bg1"/>
                </a:solidFill>
              </a:rPr>
              <a:t>Apply diagnostic algorithms for UTI in different age groups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500">
                <a:solidFill>
                  <a:schemeClr val="bg1"/>
                </a:solidFill>
              </a:rPr>
              <a:t>Differentiate uncomplicated vs complicated UTI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500">
                <a:solidFill>
                  <a:schemeClr val="bg1"/>
                </a:solidFill>
              </a:rPr>
              <a:t>Select appropriate empiric antibiotics based on risk factors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500">
                <a:solidFill>
                  <a:schemeClr val="bg1"/>
                </a:solidFill>
              </a:rPr>
              <a:t>Implement evidence-based prevention strategies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54" y="86394"/>
            <a:ext cx="8954691" cy="4970711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Post-UTI Imaging Guidelines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1734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Renal US: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All &lt;24 months with first febrile UTI (AAP 2011)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VCUG: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Only if US shows severe hydronephrosis or recurrent febrile UTI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DMSA Scan: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Not routine; consider 3-6 months post for scarring assessment</a:t>
            </a:r>
            <a:endParaRPr lang="en-US" sz="13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to Consult Specialists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Infectious Disease: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No response at 48-72h, MDR organism, immunocompromised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Urology: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Obstruction, abnormal imaging, recurrent UTI evaluation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Nephrology: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High-risk uropathy (VUR 3-5), prevent renal damage</a:t>
            </a:r>
            <a:endParaRPr lang="en-US" sz="13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1734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age-appropriate collection methods and UTI calculator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Distinguish complicated from uncomplicated UTI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can be treated orally; reserve IV for specific indications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Reassess at 48-72h for treatment response</a:t>
            </a:r>
            <a:endParaRPr lang="en-US" sz="13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Pearls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1734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Bag specimens: Never send for culture (high false positive)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Shorter durations (6-9 days) show promise but need more evidence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Avoid routine carbapenems unless sepsis + high resistance history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Screen toilet-trained children for bladder/bowel dysfunction</a:t>
            </a:r>
            <a:endParaRPr lang="en-US" sz="13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89403" y="1724099"/>
            <a:ext cx="2565120" cy="548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320"/>
              </a:lnSpc>
              <a:buNone/>
            </a:pPr>
            <a:r>
              <a:rPr lang="en-US" sz="3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2870877" y="2501280"/>
            <a:ext cx="3402171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Evidence-Based Pediatric UTI Management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609600" y="3046065"/>
            <a:ext cx="7924800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References: IDSA 2025 Complicated UTI Guidelines • AAP/UCSF Consensus Guidelines 2025 • ESPID Pediatr Infect Dis J 2025 • AAP Pediatrics 2024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Definitions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Clinical symptoms + pyuria + positive culture (≥50,000 CFU/mL catheter)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Pyelonephritis: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UTI involving kidneys (not automatically complicated)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Complicated UTI: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Increased likelihood of failing conventional management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Complicated UTI Subgroups (ESPID 2025)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20001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Significant urological abnormality (VUR ≥3, obstruction)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recurrent UTIs (≥2 different organisms)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Severe clinical presentation (sepsis, extensive renal disease)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Nonurological conditions (transplant, immunocompromised)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Neonates and infants &lt;2 months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173435"/>
            <a:ext cx="7924800" cy="105154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2224980"/>
            <a:ext cx="7924800" cy="1051545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to Test for UTI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838200" y="1402035"/>
            <a:ext cx="76169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5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Infants &lt;3 months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38200" y="1783035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Fever ≥38°C without source → Catheter UA + culture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38200" y="2453580"/>
            <a:ext cx="76169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5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 3-24 months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38200" y="2834580"/>
            <a:ext cx="7616952" cy="2133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UTI Calculator based on fever, duration, gender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Urine Collection Methods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Gold Standard: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Catheterization or suprapubic aspiration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Clean Catch: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Acceptable if toilet-trained with proper technique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Bag Specimens: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Not for culture (high false positive rate)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Document collection method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Urinalysis Interpretation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Leukocyte Esterase: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Sensitive but less specific (2-3+ more reliable)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Nitrite: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High specificity, lower sensitivity (false negative with Enterococcus, Pseudomonas)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Pyuria: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≥5 WBC/HPF or ≥10 WBC/mm³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Culture Interpretation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Catheter: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≥50,000 CFU/mL (≥10,000 in young infants with E. coli)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Clean Catch: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≥100,000 CFU/mL single organism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Typical Pathogens: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E. coli (80%), Klebsiella, Proteus, Enterobacter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Mixed Flora: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Usually contamination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Additional Investigations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Blood Culture: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Infants &lt;3 months or toxic-appearing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Lumbar Puncture: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All febrile neonates &lt;28 days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Renal Ultrasound: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First febrile UTI in &lt;24 months, or not responding at 48h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VCUG: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Not routine; only if severe hydronephrosis or recurrent UTI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963</Words>
  <Application>Microsoft Macintosh PowerPoint</Application>
  <PresentationFormat>On-screen Show (16:9)</PresentationFormat>
  <Paragraphs>138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Bakir, MUSTAFA</cp:lastModifiedBy>
  <cp:revision>2</cp:revision>
  <dcterms:created xsi:type="dcterms:W3CDTF">2026-03-24T02:25:28Z</dcterms:created>
  <dcterms:modified xsi:type="dcterms:W3CDTF">2026-03-24T02:30:40Z</dcterms:modified>
</cp:coreProperties>
</file>