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4610"/>
  </p:normalViewPr>
  <p:slideViewPr>
    <p:cSldViewPr snapToGrid="0" snapToObjects="1">
      <p:cViewPr varScale="1">
        <p:scale>
          <a:sx n="161" d="100"/>
          <a:sy n="161" d="100"/>
        </p:scale>
        <p:origin x="3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047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688925" y="1499295"/>
            <a:ext cx="5766149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Pediatric Pneumonia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2051283" y="2337495"/>
            <a:ext cx="5041434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Community-Acquired and Healthcare-Associated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2222823" y="2886075"/>
            <a:ext cx="469827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Diagnosis, Treatment, and Prevention for Pediatricians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3566294" y="3457575"/>
            <a:ext cx="201141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Evidence-Based Guidelines 2024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 Criteria for Necrotizing Pneumonia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Consolidated area without volume loss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Necrotic radiolucent image within consolidation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Lack of contrast enhancement after IV contrast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Severity: N1 (&lt;30%), N2 (30-80%), N3 (&gt;80% necrosis)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Necrotizing Pneumonia Pathophysiology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Bacterial toxins cause vascular thrombosis and tissue necrosis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Cavities coalesce → pneumatoceles (air-filled cysts)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Extension to pleura → bronchopleural fistula (17.5%)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Serotype 5 S. pneumoniae associated with all NP cases</a:t>
            </a:r>
            <a:endParaRPr lang="en-US" sz="13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NP Clinical Features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Longer pre-hospital fever (5 vs 4 days)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Hospital stay 16.4±10.6 days (vs 12.7 PPE, 15.2 empyema)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59% received prior antibiotics (doesn't prevent progression)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patients recover with no residual morbidity</a:t>
            </a:r>
            <a:endParaRPr lang="en-US" sz="13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Microbiologic Diagnosis Yield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Pleural fluid culture: 34% positive (79.7% with RT-PCR)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Blood culture: 21% positive (17.8% with RT-PCR)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Prior antibiotics reduce yield from 63.5% to 22.1%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Empyema: 79% pathogen identified vs 7% in PPE</a:t>
            </a:r>
            <a:endParaRPr lang="en-US" sz="13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Initial Empiric Antibiotics: CAP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High-dose ampicillin 200-400 mg/kg/day (S. pneumoniae)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Ceftriaxone 100 mg/kg/day or cefotaxime alternative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vancomycin 60 mg/kg/day if MRSA risk or severe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Clindamycin 40 mg/kg/day if penicillin allergy</a:t>
            </a:r>
            <a:endParaRPr lang="en-US" sz="13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Complicated CAP: Targeted Therapy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S. pneumoniae (all MIC ≤0.5): High-dose penicillin preferred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MRSA: Vancomycin 60 mg/kg/day or linezolid 30 mg/kg/day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GAS: Penicillin + clindamycin (toxin suppression)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Anaerobes (aspiration): Add metronidazole 30 mg/kg/day</a:t>
            </a:r>
            <a:endParaRPr lang="en-US" sz="13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Managing Treatment Failure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Persistent fever &gt;4 days: Obtain CT to assess parenchyma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Evaluate for lung abscess, necrotizing pneumonia, empyema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Broaden coverage: Add vancomycin if not started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Consider MDR organisms, viral coinfection, or non-infectious causes</a:t>
            </a:r>
            <a:endParaRPr lang="en-US" sz="13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Empyema: When to Intervene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 effusions (&gt;2 cm rim or &gt;50% hemithorax)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Loculations on ultrasound regardless of size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Moderate effusion with worsening symptoms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Persistent fever &gt;48 hours despite antibiotics</a:t>
            </a:r>
            <a:endParaRPr lang="en-US" sz="13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Fibrinolytic Therapy Protocol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tPA 4mg + 40mL saline via chest tube, 1-hour clamp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Repeat q24h × 3 doses (total 72-hour protocol)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Success: 84% (16.6% failure in both RCTs)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DNase may be added (adult data: reduced LOS 4.7 days)</a:t>
            </a:r>
            <a:endParaRPr lang="en-US" sz="13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Fibrinolysis Failure Criteria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Persistent fever &gt;38°C at 4 days post-completion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Chest tube output &gt;1 mL/kg/day after protocol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Imaging shows persistent pleural solid material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Worsening clinical status: poor feeding, increased O₂ needs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Objectives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 pathophysiology of complicated pneumonia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CDC diagnostic criteria for pneumonia types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 treatment failure scenarios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Recognize multidrug-resistant organisms in HAP/VAP</a:t>
            </a:r>
            <a:endParaRPr lang="en-US" sz="13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VATS: Timing and Outcomes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Primary VATS vs fibrinolysis: equivalent LOS (6 vs 6.8 days)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VATS (&lt;48h) vs delayed: 4-day shorter stay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Delay &gt;4 days: longer operative time, more complications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12% require repeat procedure for ongoing disease</a:t>
            </a:r>
            <a:endParaRPr lang="en-US" sz="13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Necrotizing Pneumonia: Conservative Approach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High-dose IV antibiotics alone for 4-6 weeks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Avoid fibrinolysis: breaks fibrinous seal → air leak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Chest tube if empyema: remove ASAP (&lt;7 days to prevent BPF)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Surgery only for massive BPF or giant pneumatoceles</a:t>
            </a:r>
            <a:endParaRPr lang="en-US" sz="13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Lung Abscess Management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Parenchymal abscess: antibiotics alone sufficient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Peripheral abscess without airway communication: CT/US-guided drainage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metronidazole for anaerobic coverage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Operative resection only for failed medical therapy or congenital lesions</a:t>
            </a:r>
            <a:endParaRPr lang="en-US" sz="13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HAP/VAP: CDC Definitions 2024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HAP: New pneumonia ≥48h after admission (not present on admission)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VAP: Ventilator &gt;2 calendar days on date of event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Ventilator must be in place on DOE or day before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 in ventilation ≥1 day resets day count</a:t>
            </a:r>
            <a:endParaRPr lang="en-US" sz="13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VAP Criteria: PNU1 (Clinically Defined)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Imaging + ≥1 systemic + ≥2 pulmonary signs: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021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Systemic: Fever ≥38°C, leukopenia/leukocytosis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Pulmonary: Purulent sputum, dyspnea, rales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Gas exchange: PaO₂/FiO₂ ≤240, increased ventilator demand</a:t>
            </a:r>
            <a:endParaRPr lang="en-US" sz="135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VAP Criteria: PNU2 (Laboratory Confirmed)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PNU1 criteria PLUS one of: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021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Organism from blood or pleural fluid (matching pathogen)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Quantitative BAL ≥10⁴ CFU/mL or PSB ≥10³ CFU/mL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Lung tissue: positive culture or histopathology</a:t>
            </a:r>
            <a:endParaRPr lang="en-US" sz="135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HAP/VAP Microbiology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P. aeruginosa (25%): Most common, often MDR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MRSA (20%): Prior colonization/infection increases risk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Enterobacteriaceae (20%): E. coli, Klebsiella, Enterobacter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Acinetobacter baumannii: Often carbapenem-resistant</a:t>
            </a:r>
            <a:endParaRPr lang="en-US" sz="135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HAP/VAP: Initial Empiric Therapy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Standard: Cefepime 50 mg/kg q8h (covers Pseudomonas, GNRs)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vancomycin 15 mg/kg q8-12h if septic shock or MRSA risk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Penicillin allergy: Vancomycin + aztreonam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prior cultures for MDR organisms</a:t>
            </a:r>
            <a:endParaRPr lang="en-US" sz="135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HAP/VAP: MDR Organism Coverage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ESBL producers: Meropenem 40 mg/kg q8h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Carbapenem-resistant: ID consult, polymyxin/tigecycline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Acinetobacter: Ampicillin-sulbactam or meropenem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Stenotrophomonas: TMP-SMX 8-12 mg/kg/day (TMP component)</a:t>
            </a:r>
            <a:endParaRPr lang="en-US" sz="135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HAP/VAP Treatment Failure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improvement after 48-72h: Broaden coverage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Repeat cultures (BAL, blood) to identify organism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aminoglycoside (tobramycin 7-10 mg/kg q24h) for Pseudomonas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Consider fungal infection, viral coinfection, or non-infectious cause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 Epidemiology &amp; Trends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Incidence doubled in &lt;2 years: 3.5→7 per 100,000 (1996-2007)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Complicated CAP increased despite PCV7 (non-vaccine serotypes)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Empyema hospitalization tripled in 2-4 year olds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Mortality &lt;1% in children vs 20% in adults</a:t>
            </a:r>
            <a:endParaRPr lang="en-US" sz="135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Vaccination Strategy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PCV15/20: 2, 4, 6, 12-15 months (covers serotypes 1, 3, 19A)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Influenza vaccine: Reduces bacterial superinfection risk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PCV13 reduced empyema incidence from 2.82 to 0.66 per million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High-risk: PPSV23 at age ≥2 years (sickle cell, asplenia)</a:t>
            </a:r>
            <a:endParaRPr lang="en-US" sz="135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VAP Prevention Bundle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Head-of-bed elevation 30-45° (reduces aspiration)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Daily sedation interruption and extubation readiness assessment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Oral care with chlorhexidine q12h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Avoid routine ventilator circuit changes</a:t>
            </a:r>
            <a:endParaRPr lang="en-US" sz="135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Antibiotic Stewardship Principles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De-escalate to narrow-spectrum based on culture results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Transition IV to PO when afebrile 24-48h and clinically stable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HAP/VAP: 7 days adequate (no benefit to longer courses)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Avoid empiric anaerobic coverage unless witnessed aspiration</a:t>
            </a:r>
            <a:endParaRPr lang="en-US" sz="135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Diagnostic Pearls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LUS perfusion grade P2 predicts massive necrosis (NPV 82.4%)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&lt;7.27 increases fibrin/septation risk 6-fold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Prior antibiotics reduce culture yield 63.5% → 22.1%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Pleural fluid culture 34% vs RT-PCR 79.7% sensitivity</a:t>
            </a:r>
            <a:endParaRPr lang="en-US" sz="135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Treatment Pearls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Fibrinolysis 84% success, costs $7.5K vs VATS $11.6K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VATS (&lt;48h) reduces LOS by 4 days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NP: Avoid fibrinolysis and early chest tube removal (&lt;7 days)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HAP/VAP failure: Add aminoglycoside, repeat cultures</a:t>
            </a:r>
            <a:endParaRPr lang="en-US" sz="135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 Flags Requiring Escalation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Persistent fever &gt;4 days despite appropriate antibiotics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Septic shock with erythematous rash (PVL-MRSA)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Massive pleural effusion with mediastinal shift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Bronchopleural fistula (pneumothorax with chest tube in place)</a:t>
            </a:r>
            <a:endParaRPr lang="en-US" sz="135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Multidisciplinary Approach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Pediatric pulmonologist: Bronchoscopy, complex cases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Infectious disease: Culture-negative cases, MDR organisms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Pediatric surgery: VATS, lung resection if needed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Interventional radiology: CT/US-guided abscess drainage</a:t>
            </a:r>
            <a:endParaRPr lang="en-US" sz="135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94265" y="2118345"/>
            <a:ext cx="1755469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4080532" y="2758380"/>
            <a:ext cx="98293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Questions?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Pathogen-Specific Mechanisms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S. pneumoniae: Capsular polysaccharide invasion, serotypes 1, 3, 19A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PVL-producing MRSA: Necrotizing toxin, post-influenza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GAS: Exotoxins cause tissue necrosis, 21% of empyema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Viral coinfection in 50%: Epithelial damage enables bacterial invasion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Age-Specific Diagnostic Criteria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Infants &lt;1 year (3 of following):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021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Temperature instability, apnea, nasal flaring with grunting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Leukocytosis &gt;15,000 with &gt;10% bands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Bradycardia &lt;100 or tachycardia &gt;170 bpm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Children 1-12 Years Criteria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Requires 3 of the following: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021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Fever &gt;38°C or hypothermia &lt;36°C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purulent sputum or increased secretions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Dyspnea, tachypnea, or new/worsening cough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Rales, bronchial sounds, or worsening gas exchange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Stages of Parapneumonic Disease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Exudative: Clear fluid, pH &gt;7.2, glucose normal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Fibrinopurulent: Septations form, pH &lt;7.2, glucose &lt;40 mg/dL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Organizational: Thick peel, lung entrapment (rare in children)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 Criteria: LDH &gt;1000, pH &lt;7.2 predict intervention need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Empyema Definition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Purulent fluid in pleural space with ANY of: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021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WBC &gt;5,000/mm³ in pleural fluid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Positive Gram stain or culture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pus on thoracentesis or tube placement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Lung Ultrasound: Perfusion Grading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P0 (Normal): Homogenous tree-like vascularity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P1 (Decreased): &lt;50% area with typical vascularity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P2 (Poor): No recognizable Doppler flow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P2 predicts massive necrosis (AUC 0.908, sensitivity 37.5%)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1548</Words>
  <Application>Microsoft Macintosh PowerPoint</Application>
  <PresentationFormat>On-screen Show (16:9)</PresentationFormat>
  <Paragraphs>219</Paragraphs>
  <Slides>37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Perplexity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Bakir, MUSTAFA</cp:lastModifiedBy>
  <cp:revision>1</cp:revision>
  <dcterms:created xsi:type="dcterms:W3CDTF">2026-03-24T03:48:35Z</dcterms:created>
  <dcterms:modified xsi:type="dcterms:W3CDTF">2026-03-24T03:55:26Z</dcterms:modified>
</cp:coreProperties>
</file>