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5259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67443" y="1499295"/>
            <a:ext cx="620903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Tuberculosis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050918" y="2337495"/>
            <a:ext cx="3042090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Childhood and Congenital TB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222823" y="2886075"/>
            <a:ext cx="469827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Diagnosis, Treatment, and Prevention for Pediatricians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566294" y="3457575"/>
            <a:ext cx="201141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Evidence-Based Guidelines 2024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Age-Specific Clinical Features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Infants/Young Children (&lt;5 years):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Often asymptomatic or non-specific symptoms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to thrive, persistent cough &gt;3 weeks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Low-grade fever, decreased activity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Adolescent TB Features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Adult-type disease: Cavitary lung lesions, higher bacillary load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Infectious to others (unlike young children)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Constitutional symptoms: Night sweats, weight loss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risk of treatment non-adherence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Meningitis: Clinical Stages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I: Non-specific symptoms, no focal signs (2 weeks)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II: Lethargy, meningismus, cranial nerve palsies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III: Coma, hemiplegia, seizures, decerebrate posturing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Mortality: 20-25% (50% neurologic sequelae if Stage II/III)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TST vs IGRA for TB Screening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TST: ≥5mm if immunocompromised, ≥10mm if risk factors, ≥15mm if low risk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IGRA: Preferred in BCG-vaccinated, ≥2 years old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False negatives: Anergy in severe disease, malnutrition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tests detect infection, NOT active disease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 Approach: Active TB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History: TB exposure, immigration from endemic area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CXR: Lymphadenopathy (hilar/mediastinal), infiltrates, cavities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Microbiologic: 3 gastric aspirates or induced sputum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yield: 30-50% in children (paucibacillary disease)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Clinical Case Definition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≥6 (maximum 13 points):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contact (2 points), TST positive (2), failure to thrive (1)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 &gt;2 weeks (1), cough &gt;2 weeks (1), lymphadenopathy (1)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CXR consistent with TB (2), positive bacteriology (7)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Xpert MTB/RIF Ultra: Molecular Diagnostics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Rapid test (2 hours): Detects MTB DNA and rifampin resistance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Sensitivity: 70-75% in pediatric pulmonary TB (vs 30-40% smear)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Specificity: &gt;98% for MTB detection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for all suspected pediatric TB cases (WHO)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and Drug Susceptibility Testing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culture (MGIT): 10-14 days (faster than solid media)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media (LJ): 3-8 weeks, confirms viability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DST essential: Phenotypic (gold standard) or genotypic (rapid)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Obtain cultures before starting treatment when possible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Chest Imaging Findings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Hilar/mediastinal lymphadenopathy (83% in children &lt;5 years)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Airspace consolidation, atelectasis (bronchial compression)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Miliary pattern: 1-3mm nodules throughout both lungs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Cavitation rare in young children, common in adolescents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 Diagnosis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CSF: Lymphocytic pleocytosis, elevated protein (&gt;100 mg/dL), low glucose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Xpert MTB/RIF on CSF: 50-60% sensitivity (pooled CSF improves yield)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 CT: Basal enhancement, hydrocephalus, infarcts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MRI: Superior for detecting tuberculomas and infarcts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Distinguish congenital vs childhood TB pathophysiology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WHO diagnostic criteria for pediatric 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drug-resistant TB in children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LTBI screening and treatment protocols</a:t>
            </a:r>
            <a:endParaRPr lang="en-US" sz="13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Treatment: Drug-Sensitive TB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Intensive phase (2 months): RIPE (rifampin, isoniazid, pyrazinamide, ethambutol)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Continuation phase (4 months): RH (rifampin, isoniazid)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duration: 6 months for pulmonary 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meningitis/miliary: 9-12 months total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First-Line Drug Dosing (WHO 2022)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Rifampin (R): 15 mg/kg/day (max 600 mg)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Isoniazid (H): 10 mg/kg/day (max 300 mg)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Pyrazinamide (Z): 35 mg/kg/day (max 2000 mg)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Ethambutol (E): 20 mg/kg/day (max 1600 mg)</a:t>
            </a:r>
            <a:endParaRPr lang="en-US" sz="13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Adjunctive Therapy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Pyridoxine (B6): 25-50 mg/day with isoniazid (prevents neuropathy)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Corticosteroids for TB meningitis: Dexamethasone 0.3-0.4 mg/kg/day × 4-8 weeks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Steroids for TB pericarditis or severe airway obstruction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Observed Therapy (DOT) recommended for all children</a:t>
            </a:r>
            <a:endParaRPr lang="en-US" sz="13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Monitoring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Baseline: LFTs, CBC, creatinine, visual acuity (if ethambutol)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Monthly: LFTs (hold drugs if ALT &gt;5× ULN or symptomatic)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improvement expected by 2-4 weeks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 CXR at 2-3 months (not required if improving)</a:t>
            </a:r>
            <a:endParaRPr lang="en-US" sz="13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Drug-Resistant TB Definitions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MDR-TB: Resistant to rifampin AND isoniazid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Pre-XDR: MDR + fluoroquinolone resistance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XDR-TB: Pre-XDR + linezolid or bedaquiline resistance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MDR-TB: 25,000-32,000 cases annually (WHO)</a:t>
            </a:r>
            <a:endParaRPr lang="en-US" sz="13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MDR-TB Treatment Principles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Duration: 9-12 months (shorter regimens) or 18-20 months (conventional)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 4 effective drugs during intensive phase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Bedaquiline and linezolid now approved for children ≥6 years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TB expert consultation essential</a:t>
            </a:r>
            <a:endParaRPr lang="en-US" sz="13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MDR-TB Drug Options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A (include all): Levofloxacin, bedaquiline, linezolid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B (add 1-2): Clofazimine, cycloserine/terizidone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C (if needed): Ethambutol, delamanid, pyrazinamide, ethionamide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aminoglycosides in children when possible (ototoxicity)</a:t>
            </a:r>
            <a:endParaRPr lang="en-US" sz="13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LTBI Screening Indications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contact to infectious TB case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Born in or traveled to high-burden country (&gt;20 cases/100,000)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Immunocompromising conditions: HIV, TNF-α inhibitors, transplant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 at age 11-14 if immigrated from endemic area</a:t>
            </a:r>
            <a:endParaRPr lang="en-US" sz="13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LTBI Treatment Regimens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3HP: Rifapentine + isoniazid weekly × 12 weeks (DOT preferred)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4R: Rifampin daily × 4 months (preferred for children &lt;2 years)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9H: Isoniazid daily × 9 months (if rifampin contraindicated)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Completion rates: 3HP (90%) &gt; 4R (85%) &gt; 9H (60%)</a:t>
            </a:r>
            <a:endParaRPr lang="en-US" sz="13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Investigation Protocol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all household contacts and close contacts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Window prophylaxis: Start treatment even if TST/IGRA negative initially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Retest at 8-10 weeks (incubation period)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&lt;5 years or immunocompromised: Treat empirically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Burden of Pediatric TB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1.3 million children with TB disease in 2022 (WHO)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233,000 pediatric TB deaths annually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&lt;15 years: 12% of global TB cases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 of pediatric TB deaths occur in children &lt;5 years</a:t>
            </a:r>
            <a:endParaRPr lang="en-US" sz="13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BCG Vaccination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attenuated Mycobacterium bovis vaccine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Prevents severe TB (meningitis, miliary) in children &lt;5 years (60-80%)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effect on pulmonary TB or transmission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routinely recommended in US (low TB prevalence)</a:t>
            </a:r>
            <a:endParaRPr lang="en-US" sz="13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Infection Control Measures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Airborne isolation for suspected pulmonary 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Negative pressure room with ≥6 air changes/hour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N95 respirators for healthcare workers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&lt;10 years rarely infectious (paucibacillary disease)</a:t>
            </a:r>
            <a:endParaRPr lang="en-US" sz="13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783817" y="2731740"/>
            <a:ext cx="357636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Newborn with Respiratory Distress</a:t>
            </a:r>
            <a:endParaRPr 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18-day-old neonate presents with: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Progressive respiratory distress, oxygen requirement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 38.9°C, hepatosplenomegaly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Poor feeding, weight loss since discharge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Mother immigrated from Philippines 2 months ago</a:t>
            </a:r>
            <a:endParaRPr lang="en-US" sz="135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Question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most important next step?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TST on infant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Maternal history and CXR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Start empiric antibiotics for sepsis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Discharge with close follow-up</a:t>
            </a:r>
            <a:endParaRPr lang="en-US" sz="13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Maternal history and CXR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Congenital TB requires maternal TB disease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TST often negative in neonates with active TB (anergy)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Maternal CXR showed bilateral infiltrates, sputum AFB positive</a:t>
            </a:r>
            <a:endParaRPr lang="en-US" sz="13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Question 2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 CXR shows diffuse miliary pattern. Which diagnostic test has highest yield?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Blood culture for MTB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Gastric aspirate × 3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Lumbar puncture with CSF Xpert MTB/RIF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All of the above</a:t>
            </a:r>
            <a:endParaRPr lang="en-US" sz="13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All of the above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Congenital TB: Disseminated disease requires multiple specimens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culture positive in 30-50% of congenital 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Gastric aspirates for pulmonary sampling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LP essential to rule out TB meningitis (treat if present)</a:t>
            </a:r>
            <a:endParaRPr lang="en-US" sz="135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Management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treatment initiated: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RIPE therapy pending culture and DST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Dexamethasone added (miliary TB)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Pyridoxine supplementation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Mother started on RIPE (drug-sensitive TB confirmed)</a:t>
            </a:r>
            <a:endParaRPr lang="en-US" sz="135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2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705865" y="2731740"/>
            <a:ext cx="3732270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Immigrant Child with Chronic Cough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Epidemiology: United States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7,860 TB cases reported in 2021 (CDC)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Children: 6-8% of US cases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76% occur in foreign-born persons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High-risk: Recent immigrants, household contact exposure</a:t>
            </a:r>
            <a:endParaRPr lang="en-US" sz="135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4-year-old from India, in US for 3 months: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cough × 6 weeks, low-grade fevers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loss, decreased appetite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known TB exposure, received BCG at birth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CXR: Right hilar lymphadenopathy, right upper lobe infiltrate</a:t>
            </a:r>
            <a:endParaRPr lang="en-US" sz="13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Question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TST placed. What size induration is positive?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≥5 mm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≥10 mm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≥15 mm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TST unreliable due to BCG, use IGRA only</a:t>
            </a:r>
            <a:endParaRPr lang="en-US" sz="135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≥10 mm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factor present: Immigration from high-burden country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BCG given &gt;5 years ago: TST acceptable (IGRA preferred)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TST returned 18 mm induration</a:t>
            </a:r>
            <a:endParaRPr lang="en-US" sz="135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Question 2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gastric aspirates sent. What is expected culture yield?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&lt;10%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30-50%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70-80%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&gt;90%</a:t>
            </a:r>
            <a:endParaRPr lang="en-US" sz="135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30-50%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TB is paucibacillary (low organism burden)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Xpert MTB/RIF positive, culture grew M. tuberculosis (drug-sensitive)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Started on standard 6-month RIPE regimen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Household contact investigation revealed uncle with active TB</a:t>
            </a:r>
            <a:endParaRPr lang="en-US" sz="135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3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614858" y="2731740"/>
            <a:ext cx="391428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Adolescent with Altered Mental Status</a:t>
            </a:r>
            <a:endParaRPr lang="en-US" sz="1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14-year-old with HIV (CD4 150) presents with: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2-week history of headache, vomiting, fever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Neck stiffness, cranial nerve VI palsy (diplopia)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Confusion, lethargy (GCS 13)</a:t>
            </a:r>
            <a:endParaRPr lang="en-US" sz="135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Question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TB meningitis stage?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Stage I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Stage II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Stage III</a:t>
            </a:r>
            <a:endParaRPr lang="en-US" sz="135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Stage II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Meningismus, cranial nerve palsy, altered consciousness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coma or hemiplegia (would be Stage III)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Mortality 20-25%, high risk of neurologic sequelae</a:t>
            </a:r>
            <a:endParaRPr lang="en-US" sz="135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CSF Results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 250 (90% lymphocytes), protein 180 mg/dL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Glucose 25 mg/dL (serum 90 mg/dL)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Xpert MTB/RIF: MTB detected, rifampin-sensitive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 CT: Hydrocephalus, basal enhancement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Congenital TB: Definition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disease in infants acquired before or during birth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Transmission: Hematogenous via placenta or aspiration of infected amniotic fluid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Rare: 1-2% of TB in pregnancy results in congenital 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mortality (up to 50%) if untreated</a:t>
            </a:r>
            <a:endParaRPr lang="en-US" sz="135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Question 2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treatment duration?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6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9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12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18 months</a:t>
            </a:r>
            <a:endParaRPr lang="en-US" sz="135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12 months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 requires 9-12 months (most guidelines: 12 months)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RIPE × 2 months, then RH × 10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Dexamethasone 0.4 mg/kg/day × 4 weeks, then taper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for IRIS with ART initiation (delay ART 2-8 weeks)</a:t>
            </a:r>
            <a:endParaRPr lang="en-US" sz="135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4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483182" y="2731740"/>
            <a:ext cx="217756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Investigation</a:t>
            </a:r>
            <a:endParaRPr lang="en-US" sz="1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4: Scenario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Father diagnosed with smear-positive pulmonary TB.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609600" y="1642021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Household contacts: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914400" y="2034406"/>
            <a:ext cx="7620000" cy="731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18-month-old daughter: TST negative, CXR normal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8-year-old son: TST 12 mm, CXR normal, asymptomatic</a:t>
            </a:r>
            <a:endParaRPr lang="en-US" sz="135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4: Question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appropriate management?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Treat only 8-year-old with LTBI therapy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Observe 18-month-old, treat 8-year-old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Treat both children immediately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Repeat testing in 8 weeks before deciding</a:t>
            </a:r>
            <a:endParaRPr lang="en-US" sz="135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4: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Treat both children immediately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18-month-old: Window prophylaxis (high risk age), retest at 8-10 weeks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8-year-old: TST positive, treat for LTBI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Both: 4R (rifampin × 4 months) preferred in young children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Follow-up: Ensure completion, monitor for symptoms</a:t>
            </a:r>
            <a:endParaRPr lang="en-US" sz="135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Diagnostic Pearls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Xpert MTB/RIF Ultra: 70-75% sensitive in pediatric pulmonary TB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Congenital TB: 90% symptomatic by 4 weeks, hepatic involvement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yield 30-50% in children (paucibacillary disease)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 CSF: Lymphocytic, high protein, low glucose</a:t>
            </a:r>
            <a:endParaRPr lang="en-US" sz="135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Treatment Pearls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TB: 2 months RIPE, then 4 months RH (6 months total)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meningitis/miliary: 12 months total, add corticosteroids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MDR-TB: Minimum 4 effective drugs, bedaquiline and linezolid preferred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LTBI: 3HP (90% completion) or 4R (85% completion)</a:t>
            </a:r>
            <a:endParaRPr lang="en-US" sz="135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Flags in Pediatric TB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 with hepatosplenomegaly and respiratory distress (congenital TB)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Headache with cranial nerve palsy (TB meningitis emergency)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clinical improvement after 4 weeks (consider MDR-TB or alternative diagnosis)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 &gt;5× ULN on treatment (hold drugs, reintroduce sequentially)</a:t>
            </a:r>
            <a:endParaRPr lang="en-US" sz="135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Prevention Strategies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Aggressive contact investigation and LTBI treatment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BCG at birth in high-burden countries (prevents severe TB)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 high-risk children at age 11-14 (immigrants)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Infection control: Airborne isolation, N95 respirators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Cantwell Criteria for Congenital TB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 if ONE present: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hepatic complex or caseating hepatic granulomas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infection of placenta or maternal genital tract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Lesions in first week of life AND excluded postnatal transmission</a:t>
            </a:r>
            <a:endParaRPr lang="en-US" sz="135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Pearls Summary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index of suspicion in immigrants and close contacts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Diagnosis challenging: Use Xpert MTB/RIF, cultures, WHO criteria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success &gt;95% with DOT and adherence support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investigation prevents future cases</a:t>
            </a:r>
            <a:endParaRPr lang="en-US" sz="135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94265" y="2118345"/>
            <a:ext cx="175546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4080532" y="2758380"/>
            <a:ext cx="98293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Congenital TB: Clinical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Onset: 1-3 weeks of life (90% symptomatic by 4 weeks)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Non-specific: Fever, respiratory distress, hepatosplenomegaly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to thrive, irritability, poor feeding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Abdominal distension, lymphadenopathy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Childhood TB: Pathogenesis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infection: Inhaled bacilli → alveolar macrophages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Ghon complex: Primary focus + regional lymphadenitis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5-10% develop disease (90% remain latent)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of progression: &lt;2 years (40%), 2-5 years (24%), &gt;5 years (15%)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Spectrum of Pediatric TB Disease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Pulmonary TB (75%): Lymphadenopathy, infiltrates, cavitation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Miliary TB (10%): Hematogenous dissemination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 meningitis (5%): Most severe, highest mortality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Extrapulmonary (10%): Lymph nodes, bones, abdomen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2448</Words>
  <Application>Microsoft Macintosh PowerPoint</Application>
  <PresentationFormat>On-screen Show (16:9)</PresentationFormat>
  <Paragraphs>363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Bakir, MUSTAFA</cp:lastModifiedBy>
  <cp:revision>1</cp:revision>
  <dcterms:created xsi:type="dcterms:W3CDTF">2026-03-24T04:03:28Z</dcterms:created>
  <dcterms:modified xsi:type="dcterms:W3CDTF">2026-03-24T04:10:18Z</dcterms:modified>
</cp:coreProperties>
</file>