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4610"/>
  </p:normalViewPr>
  <p:slideViewPr>
    <p:cSldViewPr snapToGrid="0" snapToObjects="1">
      <p:cViewPr varScale="1">
        <p:scale>
          <a:sx n="161" d="100"/>
          <a:sy n="161" d="100"/>
        </p:scale>
        <p:origin x="3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9414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1479" y="1499295"/>
            <a:ext cx="7060967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45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Meningitis &amp; Encephalitis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1953901" y="2337495"/>
            <a:ext cx="5236123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Diagnosis, Treatment, and Prevention in Pediatrics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2654783" y="2886075"/>
            <a:ext cx="383435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Evidence-Based Guidelines for Pediatricians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3906564" y="3457575"/>
            <a:ext cx="133087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IDSA Guidelines 2024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Diagnostic Workup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Blood cultures (before antibiotics if possible)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Lumbar puncture: Opening pressure, cell count, protein, glucose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CSF Gram stain, culture, PCR (S. pneumoniae, N. meningitidis)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Blood gas, lactate, CRP, procalcitonin, coagulation screen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Lumbar Puncture Contraindications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Signs of increased ICP: Papilledema, focal deficits, posturing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Hemodynamic instability, cardiorespiratory compromise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Coagulopathy (platelets &lt;50,000, INR &gt;1.5)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infection at LP site</a:t>
            </a:r>
            <a:endParaRPr lang="en-US" sz="13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Empiric Antibiotics: &lt;3 Months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Ampicillin 100 mg/kg IV Q6H (covers Listeria, GBS)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PLUS Cefotaxime 50 mg/kg IV Q6-8H or Gentamicin 2.5 mg/kg Q8H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acyclovir 20 mg/kg IV Q8H if encephalitis suspected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Duration: 14-21 days (GBS), 21 days (Gram-negative bacilli)</a:t>
            </a:r>
            <a:endParaRPr lang="en-US" sz="13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Empiric Antibiotics: &gt;3 Months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Vancomycin 15 mg/kg IV Q6H (covers resistant S. pneumoniae)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PLUS Ceftriaxone 100 mg/kg/day IV Q12-24H (max 4 g/day)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Alternative: Cefotaxime 75 mg/kg IV Q6H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Duration: 7-10 days (N. meningitidis), 10-14 days (S. pneumoniae)</a:t>
            </a:r>
            <a:endParaRPr lang="en-US" sz="13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Targeted Therapy After Culture Results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S. pneumoniae (penicillin-sensitive): Penicillin G or ceftriaxone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S. pneumoniae (resistant): Vancomycin + ceftriaxone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N. meningitidis: Penicillin G or ceftriaxone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Listeria: Ampicillin + gentamicin</a:t>
            </a:r>
            <a:endParaRPr lang="en-US" sz="13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Adjunctive Dexamethasone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Dexamethasone 0.15 mg/kg IV Q6H × 2-4 days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Give 10-20 minutes before or with first antibiotic dose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Reduces hearing loss and neurologic sequelae in H. influenzae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Benefit in pneumococcal meningitis less clear but recommended</a:t>
            </a:r>
            <a:endParaRPr lang="en-US" sz="13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Complications of Bacterial Meningitis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Acute: Seizures (20-30%), increased ICP, SIADH, cerebral edema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Long-term: Hearing loss (30%), cognitive impairment, hydrocephalus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Subdural effusion, brain abscess, ventriculitis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Mortality: 5-10% with treatment, higher in neonates</a:t>
            </a:r>
            <a:endParaRPr lang="en-US" sz="13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82724" y="2091705"/>
            <a:ext cx="2578479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Viral Meningitis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632405" y="2731740"/>
            <a:ext cx="1879190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Aseptic Meningitis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Viral Causes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Enteroviruses (85-90%): Coxsackie A/B, Echovirus, EV-71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Herpes simplex virus type 2 (HSV-2)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Varicella zoster virus (VZV)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Arboviruses: West Nile, St. Louis encephalitis (summer-fall)</a:t>
            </a:r>
            <a:endParaRPr lang="en-US" sz="13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Clinical Presentation: Viral Meningitis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Fever, headache, photophobia, meningismus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Generally less severe than bacterial meningitis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Self-limited course, symptoms resolve in 7-10 days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Neonates may present with fever, irritability, poor feeding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Objectives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Differentiate bacterial from viral meningitis and encephalitis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CSF diagnostic criteria for rapid diagnosis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 empiric antibiotic and antiviral protocols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Recognize complications and indications for specialty care</a:t>
            </a:r>
            <a:endParaRPr lang="en-US" sz="13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CSF Analysis: Viral Meningitis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WBC: 10-500 cells/mm³ (lymphocyte predominance)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Early: May have PMN predominance (first 24-48 hours)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Protein: Normal or mildly elevated (&lt;100 mg/dL)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Glucose: Normal (CSF:serum ratio &gt;0.6)</a:t>
            </a:r>
            <a:endParaRPr lang="en-US" sz="13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Diagnostic Testing: Viral Meningitis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CSF enterovirus PCR (sensitivity 95%, specificity 98%)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CSF HSV-1/HSV-2 PCR (if encephalitis features)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Viral culture (low yield, takes 3-7 days)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Serum IgM for arboviruses (seasonal, geographic)</a:t>
            </a:r>
            <a:endParaRPr lang="en-US" sz="13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Management: Viral Meningitis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Supportive care: Hydration, analgesics, antipyretics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Empiric antibiotics until bacterial etiology excluded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specific antiviral treatment for enteroviruses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Hospital observation for infants &lt;3 months, discharge older if well</a:t>
            </a:r>
            <a:endParaRPr lang="en-US" sz="13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541853" y="2091705"/>
            <a:ext cx="2060293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Encephalitis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2887196" y="2731740"/>
            <a:ext cx="3369533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Brain Parenchymal Inflammation</a:t>
            </a:r>
            <a:endParaRPr lang="en-US" sz="1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Causes of Encephalitis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Herpes simplex virus (HSV-1): Most common sporadic, 10-20%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Enteroviruses: Echovirus, Coxsackie, EV-71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Arboviruses: West Nile, La Crosse, Eastern equine encephalitis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Etiology unknown in 50-70% despite extensive workup</a:t>
            </a:r>
            <a:endParaRPr lang="en-US" sz="135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Clinical Presentation: Encephalitis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Altered mental status (required for diagnosis)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Fever, headache, seizures (focal or generalized)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Focal neurologic deficits: Hemiparesis, aphasia, ataxia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Behavioral changes, confusion, hallucinations</a:t>
            </a:r>
            <a:endParaRPr lang="en-US" sz="135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HSV Encephalitis: Key Features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Temporal lobe involvement: Memory loss, aphasia, personality change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Seizures (60-70%), focal neurologic signs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Hemorrhagic necrosis of temporal and frontal lobes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Mortality 70% without treatment, 20-30% with acyclovir</a:t>
            </a:r>
            <a:endParaRPr lang="en-US" sz="135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CSF Analysis: Encephalitis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WBC: 10-500 cells/mm³ (lymphocytic predominance)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Protein: Elevated (50-100 mg/dL)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Glucose: Normal (unless bacterial, TB, fungal)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RBCs present in HSV encephalitis (hemorrhagic)</a:t>
            </a:r>
            <a:endParaRPr lang="en-US" sz="135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Neuroimaging: MRI Preferred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MRI: T2/FLAIR hyperintensities in temporal lobes (HSV)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Bilateral temporal involvement nearly pathognomonic for HSV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Diffusion-weighted imaging detects early changes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 less sensitive, use only if MRI unavailable</a:t>
            </a:r>
            <a:endParaRPr lang="en-US" sz="135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Diagnostic Workup: Encephalitis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CSF PCR: HSV-1/HSV-2 (sensitivity 96-98%), enteroviruses, VZV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Serum IgM: West Nile virus, arboviruses (seasonal)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EEG: Periodic lateralizing epileptiform discharges (HSV)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MRI brain with contrast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Definitions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Meningitis: Inflammation of meninges (fever + meningismus + CSF pleocytosis)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Encephalitis: Brain inflammation with neurologic dysfunction (altered mental status)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Meningoencephalitis: Both meninges and brain parenchyma involved</a:t>
            </a:r>
            <a:endParaRPr lang="en-US" sz="135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Empiric Treatment: Start Immediately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Acyclovir 10 mg/kg IV Q8H (3 mo-12 yr: 15-20 mg/kg Q8H)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before LP if delay anticipated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Continue for 14-21 days for HSV encephalitis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antibiotics if bacterial meningitis cannot be excluded</a:t>
            </a:r>
            <a:endParaRPr lang="en-US" sz="135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HSV Encephalitis Treatment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Acyclovir 10 mg/kg IV Q8H × 14-21 days (neonates: 20 mg/kg Q8H)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Repeat CSF HSV PCR at end of therapy if poor response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Mortality decreases to 8% if treated within 4 days of symptoms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Relapse occurs in 5%, may need prolonged therapy</a:t>
            </a:r>
            <a:endParaRPr lang="en-US" sz="135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Other Viral Encephalitis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VZV encephalitis: Acyclovir 10-15 mg/kg IV Q8H × 10-14 days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CMV (immunocompromised): Ganciclovir + foscarnet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West Nile virus, arboviruses: Supportive care only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Enteroviruses: Supportive care, no specific antiviral</a:t>
            </a:r>
            <a:endParaRPr lang="en-US" sz="135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Acute Disseminated Encephalomyelitis (ADEM)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Postinfectious or postvaccination demyelination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Multifocal neurologic deficits, altered consciousness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MRI: Bilateral asymmetric white matter lesions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Treatment: Methylprednisolone 1 g IV daily × 3-5 days</a:t>
            </a:r>
            <a:endParaRPr lang="en-US" sz="135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Bacterial vs Viral Meningitis: CSF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WBC: Bacterial &gt;1000 (PMN), Viral 10-500 (lymphocytes)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Protein: Bacterial &gt;200 mg/dL, Viral &lt;100 mg/dL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Glucose: Bacterial &lt;40 mg/dL, Viral normal</a:t>
            </a:r>
            <a:endParaRPr lang="en-US" sz="135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Meningitis vs Encephalitis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Meningitis: Meningismus, photophobia, normal mental status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Encephalitis: Altered mental status, seizures, focal deficits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Meningoencephalitis: Features of both</a:t>
            </a:r>
            <a:endParaRPr lang="en-US" sz="135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74025" y="2091705"/>
            <a:ext cx="3595949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Prevention Strategies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2753076" y="2731740"/>
            <a:ext cx="3637848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Vaccination and Chemoprophylaxis</a:t>
            </a:r>
            <a:endParaRPr lang="en-US" sz="1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Vaccines for Meningitis Prevention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Hib conjugate vaccine: 2, 4, 6, 12-15 months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PCV15/PCV20 (pneumococcal): 2, 4, 6, 12-15 months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MenACWY: Age 11-12 years, booster at 16 years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MenB: Age 16-18 years (2-dose series)</a:t>
            </a:r>
            <a:endParaRPr lang="en-US" sz="135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High-Risk Children: Early Vaccination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MenACWY starting at 2 months: Asplenia, complement deficiency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MenB starting at 10 years: Same high-risk conditions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College students living in dormitories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Travel to meningitis belt (Sub-Saharan Africa)</a:t>
            </a:r>
            <a:endParaRPr lang="en-US" sz="135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Meningococcal Chemoprophylaxis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contacts: Household, daycare, direct saliva exposure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Rifampin 10 mg/kg PO Q12H × 2 days (max 600 mg/dose)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Alternative: Ceftriaxone 125 mg IM (single dose, &lt;15 years)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Prophylaxis within 24 hours of index case diagnosis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Epidemiology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Bacterial meningitis: 2.5 million cases, 300,000 deaths worldwide annually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Viral meningitis: Most common (enteroviruses 85-90% of cases)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Peak incidence: Children &lt;2 years (bacterial), summer-fall (viral)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US: 7-10% fatality rate for bacterial meningitis despite treatment</a:t>
            </a:r>
            <a:endParaRPr lang="en-US" sz="135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H. influenzae Chemoprophylaxis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Household contacts if ANY child &lt;4 years incompletely vaccinated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Rifampin 20 mg/kg PO once daily × 4 days (max 600 mg/day)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 index case before discharge from hospital</a:t>
            </a:r>
            <a:endParaRPr lang="en-US" sz="135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084618" y="2091705"/>
            <a:ext cx="2974689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Case 1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2984427" y="2731740"/>
            <a:ext cx="3175071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Infant with Fever and Irritability</a:t>
            </a:r>
            <a:endParaRPr lang="en-US" sz="18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1: Presentation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6-week-old infant brought to ED with: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021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Fever 39.2°C, poor feeding × 24 hours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Irritable, inconsolable crying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Bulging fontanelle noted on exam</a:t>
            </a:r>
            <a:endParaRPr lang="en-US" sz="135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1: Question 1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the most appropriate empiric antibiotic regimen?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Vancomycin + ceftriaxone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Ampicillin + cefotaxime + acyclovir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Ceftriaxone alone</a:t>
            </a:r>
            <a:endParaRPr lang="en-US" sz="135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1: Answer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Ampicillin + cefotaxime + acyclovir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&lt;3 months: Must cover Listeria, GBS, E. coli, HSV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Ampicillin covers Listeria, cefotaxime covers Gram-negatives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Acyclovir essential for possible neonatal HSV encephalitis</a:t>
            </a:r>
            <a:endParaRPr lang="en-US" sz="135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1: CSF Results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WBC 2400 cells/mm³ (90% PMN), protein 180 mg/dL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Glucose 15 mg/dL (serum 85 mg/dL)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Gram stain: Gram-positive cocci in chains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Culture: Group B Streptococcus, penicillin-sensitive</a:t>
            </a:r>
            <a:endParaRPr lang="en-US" sz="135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1: Final Management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Switch to ampicillin monotherapy (penicillin G alternative)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Discontinue acyclovir (HSV PCR negative)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Duration: 14 days minimum for GBS meningitis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Hearing evaluation before discharge</a:t>
            </a:r>
            <a:endParaRPr lang="en-US" sz="135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7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084618" y="2091705"/>
            <a:ext cx="2974689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Case 2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2290832" y="2731740"/>
            <a:ext cx="4562262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School-Age Child with Altered Mental Status</a:t>
            </a:r>
            <a:endParaRPr lang="en-US" sz="18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2: Presentation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8-year-old girl with 3-day history of: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021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Fever, headache, now confused and lethargic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focal seizures in ED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rash, no travel history, summer season</a:t>
            </a:r>
            <a:endParaRPr lang="en-US" sz="135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2: Question 1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the most likely diagnosis?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Bacterial meningitis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Viral meningitis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Encephalitis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919910" y="2091705"/>
            <a:ext cx="3304105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Bacterial Meningitis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016457" y="2731740"/>
            <a:ext cx="3111085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Recognition and Management</a:t>
            </a:r>
            <a:endParaRPr lang="en-US" sz="18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2: Answer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00"/>
              </a:lnSpc>
              <a:buNone/>
            </a:pPr>
            <a:r>
              <a:rPr lang="en-US" sz="150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Encephalitis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914400" y="1668735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Altered mental status is hallmark of encephalitis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Focal seizures suggest brain parenchymal involvement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Must start empiric acyclovir immediately (HSV encephalitis)</a:t>
            </a:r>
            <a:endParaRPr lang="en-US" sz="135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2: MRI Findings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T2/FLAIR hyperintensities bilateral temporal lobes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CSF: 120 WBC (85% lymphocytes), 15 RBCs, protein 85 mg/dL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CSF HSV-1 PCR: POSITIVE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Diagnosis: HSV-1 encephalitis</a:t>
            </a:r>
            <a:endParaRPr lang="en-US" sz="135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2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2: Management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Continue acyclovir 10 mg/kg IV Q8H × 21 days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Antiepileptic therapy for seizure management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neurologic monitoring, ICU admission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Repeat HSV PCR at end of therapy if poor response</a:t>
            </a:r>
            <a:endParaRPr lang="en-US" sz="135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3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084618" y="2091705"/>
            <a:ext cx="2974689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Case 3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2984351" y="2731740"/>
            <a:ext cx="3175299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Adolescent with Purpuric Rash</a:t>
            </a:r>
            <a:endParaRPr lang="en-US" sz="18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3: Presentation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609600" y="1249635"/>
            <a:ext cx="8083296" cy="2399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90"/>
              </a:lnSpc>
              <a:buNone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16-year-old male college student: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914400" y="1642021"/>
            <a:ext cx="7620000" cy="11543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Fever, severe headache, neck stiffness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Petechial rash on trunk and extremities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Hypotensive (BP 85/50), tachycardic</a:t>
            </a:r>
            <a:endParaRPr lang="en-US" sz="135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5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3: Immediate Actions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Presumed meningococcemia - medical emergency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Blood cultures, then vancomycin + ceftriaxone immediately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Aggressive fluid resuscitation, vasopressor support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LP only after stabilization (may delay if unstable)</a:t>
            </a:r>
            <a:endParaRPr lang="en-US" sz="135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3: Outcome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Blood culture: N. meningitidis serogroup B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Switch to penicillin G after susceptibility results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contacts receive rifampin prophylaxis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health notification required</a:t>
            </a:r>
            <a:endParaRPr lang="en-US" sz="135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Clinical Pearls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empiric antibiotics/antivirals BEFORE LP if delay anticipated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HSV encephalitis: Bilateral temporal involvement on MRI pathognomonic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Dexamethasone before/with antibiotics reduces hearing loss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CSF lymphocytic predominance may take 24-48 hours in viral meningitis</a:t>
            </a:r>
            <a:endParaRPr lang="en-US" sz="135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 Flags: When to Worry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Petechial/purpuric rash = meningococcemia until proven otherwise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Altered mental status = encephalitis, start acyclovir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 &lt;3 months = add ampicillin for Listeria coverage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Focal seizures, focal deficits = imaging before LP</a:t>
            </a:r>
            <a:endParaRPr lang="en-US" sz="135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Follow-Up and Monitoring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Hearing assessment before discharge and at 4-6 weeks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Neurodevelopmental evaluation for survivors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Consider MRI for complications: Hydrocephalus, abscess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Physical, occupational, speech therapy as needed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Bacterial Pathogens by Age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&lt;3 months: Group B Strep, E. coli, Listeria monocytogenes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months-5 years: S. pneumoniae, N. meningitidis, H. influenzae type b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&gt;5 years: S. pneumoniae, N. meningitidis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Post-neurosurgery: S. aureus, Pseudomonas, coagulase-negative staph</a:t>
            </a:r>
            <a:endParaRPr lang="en-US" sz="135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0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Summary: Essential Points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recognition and empiric treatment save lives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CSF analysis is diagnostic gold standard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Acyclovir for all suspected encephalitis (HSV most treatable)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Vaccination prevents most bacterial meningitis cases</a:t>
            </a:r>
            <a:endParaRPr lang="en-US" sz="135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1"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94265" y="2118345"/>
            <a:ext cx="1755469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4080532" y="2758380"/>
            <a:ext cx="98293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Questions?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Clinical Presentation: Bacterial Meningitis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Classic triad (45-50%): Fever, neck stiffness, altered mental status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Infants: Poor feeding, irritability, bulging fontanelle, seizures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Children: Headache, vomiting, photophobia, lethargy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Kernig/Brudzinski signs (sensitivity 5%, specificity 95%)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 Flags: Immediate Action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Petechial/purpuric rash (meningococcemia)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Shock, hypotension, tachycardia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Rapid deterioration, seizures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Bulging fontanelle in infants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609600"/>
            <a:ext cx="8083296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CSF Analysis: Bacterial Meningitis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914400" y="1249635"/>
            <a:ext cx="7620000" cy="157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WBC: &gt;1000 cells/mm³ (PMN predominance &gt;80%)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Protein: Elevated (&gt;100 mg/dL, often &gt;200 mg/dL)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Glucose: Low (&lt;40 mg/dL, CSF:serum ratio &lt;0.4)</a:t>
            </a:r>
            <a:endParaRPr lang="en-US" sz="135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Gram stain positive: 60-90%, culture: 70-85%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2191</Words>
  <Application>Microsoft Macintosh PowerPoint</Application>
  <PresentationFormat>On-screen Show (16:9)</PresentationFormat>
  <Paragraphs>337</Paragraphs>
  <Slides>61</Slides>
  <Notes>61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3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Perplexity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Bakir, MUSTAFA</cp:lastModifiedBy>
  <cp:revision>1</cp:revision>
  <dcterms:created xsi:type="dcterms:W3CDTF">2026-03-24T12:24:25Z</dcterms:created>
  <dcterms:modified xsi:type="dcterms:W3CDTF">2026-03-24T12:26:31Z</dcterms:modified>
</cp:coreProperties>
</file>